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5" r:id="rId14"/>
    <p:sldId id="26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2/20/2021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2/20/2021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2/20/2021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2/20/2021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2/20/2021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2/20/2021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601D3E-412A-48EB-B2D2-C6EECF7E71A8}"/>
              </a:ext>
            </a:extLst>
          </p:cNvPr>
          <p:cNvSpPr>
            <a:spLocks noGrp="1"/>
          </p:cNvSpPr>
          <p:nvPr>
            <p:ph type="ctrTitle"/>
          </p:nvPr>
        </p:nvSpPr>
        <p:spPr>
          <a:xfrm>
            <a:off x="523728" y="1251143"/>
            <a:ext cx="11357607" cy="1359478"/>
          </a:xfrm>
        </p:spPr>
        <p:txBody>
          <a:bodyPr>
            <a:normAutofit fontScale="90000"/>
          </a:bodyPr>
          <a:lstStyle/>
          <a:p>
            <a:pPr algn="ctr"/>
            <a:r>
              <a:rPr lang="en-IN" b="1" u="sng" dirty="0">
                <a:solidFill>
                  <a:schemeClr val="accent3">
                    <a:lumMod val="60000"/>
                    <a:lumOff val="40000"/>
                  </a:schemeClr>
                </a:solidFill>
              </a:rPr>
              <a:t>CC1</a:t>
            </a:r>
            <a:r>
              <a:rPr lang="en-IN" b="1" dirty="0">
                <a:solidFill>
                  <a:schemeClr val="accent3">
                    <a:lumMod val="60000"/>
                    <a:lumOff val="40000"/>
                  </a:schemeClr>
                </a:solidFill>
              </a:rPr>
              <a:t> - </a:t>
            </a:r>
            <a:r>
              <a:rPr lang="en-IN" sz="4900" b="1" u="sng" dirty="0">
                <a:solidFill>
                  <a:schemeClr val="accent3">
                    <a:lumMod val="60000"/>
                    <a:lumOff val="40000"/>
                  </a:schemeClr>
                </a:solidFill>
              </a:rPr>
              <a:t>GEOTECTONICS AND GEOMORPHOLOGY </a:t>
            </a:r>
            <a:endParaRPr lang="en-IN" sz="4900" b="1" dirty="0">
              <a:solidFill>
                <a:schemeClr val="accent3">
                  <a:lumMod val="60000"/>
                  <a:lumOff val="40000"/>
                </a:schemeClr>
              </a:solidFill>
            </a:endParaRPr>
          </a:p>
        </p:txBody>
      </p:sp>
      <p:sp>
        <p:nvSpPr>
          <p:cNvPr id="3" name="Subtitle 2">
            <a:extLst>
              <a:ext uri="{FF2B5EF4-FFF2-40B4-BE49-F238E27FC236}">
                <a16:creationId xmlns:a16="http://schemas.microsoft.com/office/drawing/2014/main" id="{BA21B97C-3EB1-4BAE-AFBB-0A6DCB008C25}"/>
              </a:ext>
            </a:extLst>
          </p:cNvPr>
          <p:cNvSpPr>
            <a:spLocks noGrp="1"/>
          </p:cNvSpPr>
          <p:nvPr>
            <p:ph type="subTitle" idx="1"/>
          </p:nvPr>
        </p:nvSpPr>
        <p:spPr>
          <a:xfrm>
            <a:off x="1914509" y="2788782"/>
            <a:ext cx="8915399" cy="3061603"/>
          </a:xfrm>
        </p:spPr>
        <p:txBody>
          <a:bodyPr>
            <a:normAutofit/>
          </a:bodyPr>
          <a:lstStyle/>
          <a:p>
            <a:r>
              <a:rPr lang="en-IN" sz="3600" b="1" u="sng" dirty="0">
                <a:solidFill>
                  <a:schemeClr val="accent3">
                    <a:lumMod val="75000"/>
                  </a:schemeClr>
                </a:solidFill>
              </a:rPr>
              <a:t>Unit 1: Geotectonics </a:t>
            </a:r>
          </a:p>
          <a:p>
            <a:r>
              <a:rPr lang="en-US" sz="2800" dirty="0">
                <a:solidFill>
                  <a:schemeClr val="accent3">
                    <a:lumMod val="50000"/>
                  </a:schemeClr>
                </a:solidFill>
              </a:rPr>
              <a:t>4. Plate Tectonics: Processes at constructive, conservative, destructive boundaries and hotspots: resulting landforms. </a:t>
            </a:r>
            <a:endParaRPr lang="en-IN" sz="2800" dirty="0">
              <a:solidFill>
                <a:schemeClr val="accent3">
                  <a:lumMod val="50000"/>
                </a:schemeClr>
              </a:solidFill>
            </a:endParaRPr>
          </a:p>
        </p:txBody>
      </p:sp>
      <p:pic>
        <p:nvPicPr>
          <p:cNvPr id="4" name="Picture 2" descr="C:\Users\Anurag\Desktop\picture">
            <a:extLst>
              <a:ext uri="{FF2B5EF4-FFF2-40B4-BE49-F238E27FC236}">
                <a16:creationId xmlns:a16="http://schemas.microsoft.com/office/drawing/2014/main" id="{9BAD0F2D-4F45-412F-A49C-F2FDE04DC0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3728" y="260649"/>
            <a:ext cx="1656655" cy="132343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Anurag\Desktop\220px-University_of_Burdwan_logo.png">
            <a:extLst>
              <a:ext uri="{FF2B5EF4-FFF2-40B4-BE49-F238E27FC236}">
                <a16:creationId xmlns:a16="http://schemas.microsoft.com/office/drawing/2014/main" id="{C3B76631-BE51-431D-BAB2-D8D409B920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92560" y="198505"/>
            <a:ext cx="1670497" cy="13234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913E6D56-E156-4CCE-BC1B-3671BA56A004}"/>
              </a:ext>
            </a:extLst>
          </p:cNvPr>
          <p:cNvPicPr>
            <a:picLocks noChangeAspect="1"/>
          </p:cNvPicPr>
          <p:nvPr/>
        </p:nvPicPr>
        <p:blipFill>
          <a:blip r:embed="rId4"/>
          <a:stretch>
            <a:fillRect/>
          </a:stretch>
        </p:blipFill>
        <p:spPr>
          <a:xfrm>
            <a:off x="8937811" y="5407026"/>
            <a:ext cx="3176291" cy="1450974"/>
          </a:xfrm>
          <a:prstGeom prst="rect">
            <a:avLst/>
          </a:prstGeom>
        </p:spPr>
      </p:pic>
      <p:pic>
        <p:nvPicPr>
          <p:cNvPr id="7" name="Picture 6">
            <a:extLst>
              <a:ext uri="{FF2B5EF4-FFF2-40B4-BE49-F238E27FC236}">
                <a16:creationId xmlns:a16="http://schemas.microsoft.com/office/drawing/2014/main" id="{9D98F86B-F95B-463F-B362-A5C09B45091D}"/>
              </a:ext>
            </a:extLst>
          </p:cNvPr>
          <p:cNvPicPr>
            <a:picLocks noChangeAspect="1"/>
          </p:cNvPicPr>
          <p:nvPr/>
        </p:nvPicPr>
        <p:blipFill>
          <a:blip r:embed="rId5"/>
          <a:stretch>
            <a:fillRect/>
          </a:stretch>
        </p:blipFill>
        <p:spPr>
          <a:xfrm>
            <a:off x="5299219" y="6364181"/>
            <a:ext cx="2145978" cy="493819"/>
          </a:xfrm>
          <a:prstGeom prst="rect">
            <a:avLst/>
          </a:prstGeom>
        </p:spPr>
      </p:pic>
    </p:spTree>
    <p:extLst>
      <p:ext uri="{BB962C8B-B14F-4D97-AF65-F5344CB8AC3E}">
        <p14:creationId xmlns:p14="http://schemas.microsoft.com/office/powerpoint/2010/main" val="3542617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7D6A9-A318-4E52-817A-CA17ED932897}"/>
              </a:ext>
            </a:extLst>
          </p:cNvPr>
          <p:cNvSpPr>
            <a:spLocks noGrp="1"/>
          </p:cNvSpPr>
          <p:nvPr>
            <p:ph type="title"/>
          </p:nvPr>
        </p:nvSpPr>
        <p:spPr>
          <a:xfrm>
            <a:off x="292963" y="1298813"/>
            <a:ext cx="9977652" cy="5670158"/>
          </a:xfrm>
        </p:spPr>
        <p:txBody>
          <a:bodyPr>
            <a:normAutofit/>
          </a:bodyPr>
          <a:lstStyle/>
          <a:p>
            <a:pPr marL="457200" indent="-457200">
              <a:buFont typeface="Wingdings" panose="05000000000000000000" pitchFamily="2" charset="2"/>
              <a:buChar char="v"/>
            </a:pPr>
            <a:r>
              <a:rPr lang="en-US" sz="3200" u="sng" dirty="0">
                <a:solidFill>
                  <a:schemeClr val="accent6">
                    <a:lumMod val="75000"/>
                  </a:schemeClr>
                </a:solidFill>
                <a:latin typeface="Times New Roman" panose="02020603050405020304" pitchFamily="18" charset="0"/>
                <a:cs typeface="Times New Roman" panose="02020603050405020304" pitchFamily="18" charset="0"/>
              </a:rPr>
              <a:t>Oceanic Plate Vs. Oceanic Plate Convergence :</a:t>
            </a:r>
            <a:br>
              <a:rPr lang="en-US" sz="3200" u="sng" dirty="0">
                <a:solidFill>
                  <a:schemeClr val="accent6">
                    <a:lumMod val="75000"/>
                  </a:schemeClr>
                </a:solidFill>
                <a:latin typeface="Times New Roman" panose="02020603050405020304" pitchFamily="18" charset="0"/>
                <a:cs typeface="Times New Roman" panose="02020603050405020304" pitchFamily="18" charset="0"/>
              </a:rPr>
            </a:br>
            <a:br>
              <a:rPr lang="en-US" sz="3200" u="sng" dirty="0">
                <a:solidFill>
                  <a:schemeClr val="accent6">
                    <a:lumMod val="75000"/>
                  </a:schemeClr>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The older of the two plates descends into the subduction </a:t>
            </a:r>
            <a:br>
              <a:rPr lang="en-US"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zone when plates of oceanic lithosphere collide along a trench. </a:t>
            </a:r>
            <a:br>
              <a:rPr lang="en-US"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The descending plate carries water-filled sediments from the </a:t>
            </a:r>
            <a:br>
              <a:rPr lang="en-US"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ocean floor downward into the mantle. The presence of water </a:t>
            </a:r>
            <a:br>
              <a:rPr lang="en-US"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alters the physical and chemical conditions necessary for </a:t>
            </a:r>
            <a:br>
              <a:rPr lang="en-US"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melting and causes magma to form. The magma rises up through </a:t>
            </a:r>
            <a:br>
              <a:rPr lang="en-US"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the overriding oceanic plate, reaching the surface as a volcano.</a:t>
            </a:r>
            <a:br>
              <a:rPr lang="en-US"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As the volcano grows, it may rise above sea level to form an island</a:t>
            </a:r>
            <a:endParaRPr lang="en-IN" sz="2000" dirty="0">
              <a:solidFill>
                <a:schemeClr val="tx1"/>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1D88AF93-5646-4F78-9A84-B20732D64E01}"/>
              </a:ext>
            </a:extLst>
          </p:cNvPr>
          <p:cNvPicPr>
            <a:picLocks noChangeAspect="1"/>
          </p:cNvPicPr>
          <p:nvPr/>
        </p:nvPicPr>
        <p:blipFill>
          <a:blip r:embed="rId2"/>
          <a:stretch>
            <a:fillRect/>
          </a:stretch>
        </p:blipFill>
        <p:spPr>
          <a:xfrm>
            <a:off x="7563774" y="1944559"/>
            <a:ext cx="4486183" cy="2520910"/>
          </a:xfrm>
          <a:prstGeom prst="rect">
            <a:avLst/>
          </a:prstGeom>
          <a:ln w="12700">
            <a:solidFill>
              <a:schemeClr val="tx1"/>
            </a:solidFill>
          </a:ln>
        </p:spPr>
      </p:pic>
    </p:spTree>
    <p:extLst>
      <p:ext uri="{BB962C8B-B14F-4D97-AF65-F5344CB8AC3E}">
        <p14:creationId xmlns:p14="http://schemas.microsoft.com/office/powerpoint/2010/main" val="8812332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83764-3368-469D-8D2C-AA980BD89FEC}"/>
              </a:ext>
            </a:extLst>
          </p:cNvPr>
          <p:cNvSpPr>
            <a:spLocks noGrp="1"/>
          </p:cNvSpPr>
          <p:nvPr>
            <p:ph type="title"/>
          </p:nvPr>
        </p:nvSpPr>
        <p:spPr>
          <a:xfrm>
            <a:off x="523784" y="1278383"/>
            <a:ext cx="9746832" cy="4643021"/>
          </a:xfrm>
        </p:spPr>
        <p:txBody>
          <a:bodyPr>
            <a:normAutofit/>
          </a:bodyPr>
          <a:lstStyle/>
          <a:p>
            <a:pPr marL="457200" indent="-457200">
              <a:buFont typeface="Wingdings" panose="05000000000000000000" pitchFamily="2" charset="2"/>
              <a:buChar char="v"/>
            </a:pPr>
            <a:r>
              <a:rPr lang="en-US" sz="3200" u="sng" dirty="0">
                <a:solidFill>
                  <a:schemeClr val="accent6">
                    <a:lumMod val="75000"/>
                  </a:schemeClr>
                </a:solidFill>
                <a:latin typeface="Times New Roman" panose="02020603050405020304" pitchFamily="18" charset="0"/>
                <a:cs typeface="Times New Roman" panose="02020603050405020304" pitchFamily="18" charset="0"/>
              </a:rPr>
              <a:t>Oceanic Plate vs. Continental Plate Convergence</a:t>
            </a:r>
            <a:r>
              <a:rPr lang="en-US" sz="2800" u="sng" dirty="0">
                <a:solidFill>
                  <a:schemeClr val="accent6">
                    <a:lumMod val="75000"/>
                  </a:schemeClr>
                </a:solidFill>
                <a:latin typeface="Times New Roman" panose="02020603050405020304" pitchFamily="18" charset="0"/>
                <a:cs typeface="Times New Roman" panose="02020603050405020304" pitchFamily="18" charset="0"/>
              </a:rPr>
              <a:t>:</a:t>
            </a:r>
            <a:br>
              <a:rPr lang="en-US" sz="2000" dirty="0"/>
            </a:br>
            <a:br>
              <a:rPr lang="en-US" sz="2000" dirty="0"/>
            </a:br>
            <a:r>
              <a:rPr lang="en-US" sz="2000" dirty="0">
                <a:solidFill>
                  <a:schemeClr val="tx1"/>
                </a:solidFill>
                <a:latin typeface="Times New Roman" panose="02020603050405020304" pitchFamily="18" charset="0"/>
                <a:cs typeface="Times New Roman" panose="02020603050405020304" pitchFamily="18" charset="0"/>
              </a:rPr>
              <a:t>When oceanic lithosphere collides with continental lithosphere, </a:t>
            </a:r>
            <a:br>
              <a:rPr lang="en-US"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the oceanic plate will descend into the subduction zone. Oceanic </a:t>
            </a:r>
            <a:br>
              <a:rPr lang="en-US"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lithosphere is denser than continental lithosphere and is therefore </a:t>
            </a:r>
            <a:br>
              <a:rPr lang="en-US"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consumed preferentially. Continental lithosphere is almost never </a:t>
            </a:r>
            <a:br>
              <a:rPr lang="en-US"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destroyed in subduction zones.</a:t>
            </a:r>
            <a:br>
              <a:rPr lang="en-US" sz="2000" dirty="0">
                <a:solidFill>
                  <a:schemeClr val="tx1"/>
                </a:solidFill>
                <a:latin typeface="Times New Roman" panose="02020603050405020304" pitchFamily="18" charset="0"/>
                <a:cs typeface="Times New Roman" panose="02020603050405020304" pitchFamily="18" charset="0"/>
              </a:rPr>
            </a:br>
            <a:endParaRPr lang="en-IN" sz="2000" dirty="0">
              <a:solidFill>
                <a:schemeClr val="tx1"/>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2CF596C2-89FD-4FD8-BA0A-F00F37503CE6}"/>
              </a:ext>
            </a:extLst>
          </p:cNvPr>
          <p:cNvPicPr>
            <a:picLocks noChangeAspect="1"/>
          </p:cNvPicPr>
          <p:nvPr/>
        </p:nvPicPr>
        <p:blipFill>
          <a:blip r:embed="rId2"/>
          <a:stretch>
            <a:fillRect/>
          </a:stretch>
        </p:blipFill>
        <p:spPr>
          <a:xfrm>
            <a:off x="7803471" y="2001822"/>
            <a:ext cx="4270067" cy="2532140"/>
          </a:xfrm>
          <a:prstGeom prst="rect">
            <a:avLst/>
          </a:prstGeom>
          <a:ln w="19050">
            <a:solidFill>
              <a:schemeClr val="accent1"/>
            </a:solidFill>
          </a:ln>
        </p:spPr>
      </p:pic>
    </p:spTree>
    <p:extLst>
      <p:ext uri="{BB962C8B-B14F-4D97-AF65-F5344CB8AC3E}">
        <p14:creationId xmlns:p14="http://schemas.microsoft.com/office/powerpoint/2010/main" val="781529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410CED-EE48-4DD3-9834-7915C744252D}"/>
              </a:ext>
            </a:extLst>
          </p:cNvPr>
          <p:cNvSpPr>
            <a:spLocks noGrp="1"/>
          </p:cNvSpPr>
          <p:nvPr>
            <p:ph type="title"/>
          </p:nvPr>
        </p:nvSpPr>
        <p:spPr>
          <a:xfrm>
            <a:off x="471161" y="1298813"/>
            <a:ext cx="8299977" cy="5457094"/>
          </a:xfrm>
        </p:spPr>
        <p:txBody>
          <a:bodyPr>
            <a:normAutofit/>
          </a:bodyPr>
          <a:lstStyle/>
          <a:p>
            <a:pPr marL="457200" indent="-457200">
              <a:buFont typeface="Wingdings" panose="05000000000000000000" pitchFamily="2" charset="2"/>
              <a:buChar char="v"/>
            </a:pPr>
            <a:r>
              <a:rPr lang="en-US" sz="2800" u="sng" dirty="0">
                <a:solidFill>
                  <a:schemeClr val="accent6">
                    <a:lumMod val="75000"/>
                  </a:schemeClr>
                </a:solidFill>
                <a:latin typeface="Times New Roman" panose="02020603050405020304" pitchFamily="18" charset="0"/>
                <a:cs typeface="Times New Roman" panose="02020603050405020304" pitchFamily="18" charset="0"/>
              </a:rPr>
              <a:t>Continental Plate vs. Continental Plate Convergence: </a:t>
            </a:r>
            <a:br>
              <a:rPr lang="en-US" sz="2000" dirty="0">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The tallest mountains in the world were formed (and continue </a:t>
            </a:r>
            <a:br>
              <a:rPr lang="en-US"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to grow) as a result of continental collision. The Himalayan </a:t>
            </a:r>
            <a:br>
              <a:rPr lang="en-US"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mountains mark the boundary between the Indian and Eurasian </a:t>
            </a:r>
            <a:br>
              <a:rPr lang="en-US"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plates . The collision of the plates began over 40 million years </a:t>
            </a:r>
            <a:br>
              <a:rPr lang="en-US"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ago when India smashed into the belly of Asia. Continental </a:t>
            </a:r>
            <a:br>
              <a:rPr lang="en-US"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lithosphere is relatively light and is deformed adjacent to </a:t>
            </a:r>
            <a:br>
              <a:rPr lang="en-US"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subduction zones rather than consumed.</a:t>
            </a:r>
            <a:br>
              <a:rPr lang="en-US" sz="2000" dirty="0">
                <a:solidFill>
                  <a:schemeClr val="tx1"/>
                </a:solidFill>
                <a:latin typeface="Times New Roman" panose="02020603050405020304" pitchFamily="18" charset="0"/>
                <a:cs typeface="Times New Roman" panose="02020603050405020304" pitchFamily="18" charset="0"/>
              </a:rPr>
            </a:br>
            <a:endParaRPr lang="en-IN" sz="2000" dirty="0">
              <a:solidFill>
                <a:schemeClr val="tx1"/>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79434618-E10E-4276-A2C0-5A31A0A43FA5}"/>
              </a:ext>
            </a:extLst>
          </p:cNvPr>
          <p:cNvPicPr>
            <a:picLocks noChangeAspect="1"/>
          </p:cNvPicPr>
          <p:nvPr/>
        </p:nvPicPr>
        <p:blipFill>
          <a:blip r:embed="rId2"/>
          <a:stretch>
            <a:fillRect/>
          </a:stretch>
        </p:blipFill>
        <p:spPr>
          <a:xfrm>
            <a:off x="7510509" y="1931680"/>
            <a:ext cx="4559932" cy="2591616"/>
          </a:xfrm>
          <a:prstGeom prst="rect">
            <a:avLst/>
          </a:prstGeom>
          <a:ln>
            <a:solidFill>
              <a:schemeClr val="tx1"/>
            </a:solidFill>
          </a:ln>
        </p:spPr>
      </p:pic>
    </p:spTree>
    <p:extLst>
      <p:ext uri="{BB962C8B-B14F-4D97-AF65-F5344CB8AC3E}">
        <p14:creationId xmlns:p14="http://schemas.microsoft.com/office/powerpoint/2010/main" val="2779864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F70E1-BC9C-4DAB-B098-4BDB30AB45D9}"/>
              </a:ext>
            </a:extLst>
          </p:cNvPr>
          <p:cNvSpPr>
            <a:spLocks noGrp="1"/>
          </p:cNvSpPr>
          <p:nvPr>
            <p:ph type="title"/>
          </p:nvPr>
        </p:nvSpPr>
        <p:spPr>
          <a:xfrm>
            <a:off x="1731147" y="624110"/>
            <a:ext cx="9764588" cy="4711370"/>
          </a:xfrm>
        </p:spPr>
        <p:txBody>
          <a:bodyPr>
            <a:normAutofit/>
          </a:bodyPr>
          <a:lstStyle/>
          <a:p>
            <a:pPr marL="457200" indent="-457200">
              <a:buFont typeface="Wingdings" panose="05000000000000000000" pitchFamily="2" charset="2"/>
              <a:buChar char="§"/>
            </a:pPr>
            <a:r>
              <a:rPr lang="en-US" sz="2800" u="sng" dirty="0">
                <a:solidFill>
                  <a:srgbClr val="A50021"/>
                </a:solidFill>
                <a:latin typeface="Times New Roman" panose="02020603050405020304" pitchFamily="18" charset="0"/>
                <a:cs typeface="Times New Roman" panose="02020603050405020304" pitchFamily="18" charset="0"/>
              </a:rPr>
              <a:t>TRANSFORM PLATE BOUNDARIES</a:t>
            </a:r>
            <a:r>
              <a:rPr lang="en-US" sz="2800" dirty="0"/>
              <a:t>:</a:t>
            </a:r>
            <a:br>
              <a:rPr lang="en-US" sz="2000" dirty="0"/>
            </a:br>
            <a:br>
              <a:rPr lang="en-US" sz="2000" dirty="0"/>
            </a:b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Transform boundaries occur where plates slide or, perhaps more accurately, grind past each other along transform faults. The relative motion of the two plates is either</a:t>
            </a:r>
            <a:br>
              <a:rPr lang="en-US" sz="20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000" dirty="0" err="1">
                <a:solidFill>
                  <a:schemeClr val="tx1">
                    <a:lumMod val="95000"/>
                    <a:lumOff val="5000"/>
                  </a:schemeClr>
                </a:solidFill>
                <a:latin typeface="Times New Roman" panose="02020603050405020304" pitchFamily="18" charset="0"/>
                <a:cs typeface="Times New Roman" panose="02020603050405020304" pitchFamily="18" charset="0"/>
              </a:rPr>
              <a:t>sinistral</a:t>
            </a: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(left side toward the observer) or dextral (right side toward the observer). The San Andreas Fault in California is one example.</a:t>
            </a:r>
            <a:endParaRPr lang="en-IN" sz="2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C64989CB-BB87-4791-AF51-1D928AE24414}"/>
              </a:ext>
            </a:extLst>
          </p:cNvPr>
          <p:cNvPicPr>
            <a:picLocks noChangeAspect="1"/>
          </p:cNvPicPr>
          <p:nvPr/>
        </p:nvPicPr>
        <p:blipFill>
          <a:blip r:embed="rId2"/>
          <a:stretch>
            <a:fillRect/>
          </a:stretch>
        </p:blipFill>
        <p:spPr>
          <a:xfrm>
            <a:off x="2715748" y="2849732"/>
            <a:ext cx="7519357" cy="387066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60574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41CA4-2682-49AF-B179-149B6AA475F8}"/>
              </a:ext>
            </a:extLst>
          </p:cNvPr>
          <p:cNvSpPr>
            <a:spLocks noGrp="1"/>
          </p:cNvSpPr>
          <p:nvPr>
            <p:ph type="title"/>
          </p:nvPr>
        </p:nvSpPr>
        <p:spPr>
          <a:xfrm>
            <a:off x="639194" y="534879"/>
            <a:ext cx="7279688" cy="5788241"/>
          </a:xfrm>
        </p:spPr>
        <p:txBody>
          <a:bodyPr/>
          <a:lstStyle/>
          <a:p>
            <a:r>
              <a:rPr lang="en-US" dirty="0"/>
              <a:t>         </a:t>
            </a:r>
            <a:endParaRPr lang="en-IN" dirty="0"/>
          </a:p>
        </p:txBody>
      </p:sp>
      <p:pic>
        <p:nvPicPr>
          <p:cNvPr id="4" name="Picture 3">
            <a:extLst>
              <a:ext uri="{FF2B5EF4-FFF2-40B4-BE49-F238E27FC236}">
                <a16:creationId xmlns:a16="http://schemas.microsoft.com/office/drawing/2014/main" id="{D32337ED-8F1D-4ABC-8F2B-CB7F265E7DEE}"/>
              </a:ext>
            </a:extLst>
          </p:cNvPr>
          <p:cNvPicPr>
            <a:picLocks noChangeAspect="1"/>
          </p:cNvPicPr>
          <p:nvPr/>
        </p:nvPicPr>
        <p:blipFill>
          <a:blip r:embed="rId2"/>
          <a:stretch>
            <a:fillRect/>
          </a:stretch>
        </p:blipFill>
        <p:spPr>
          <a:xfrm>
            <a:off x="7918882" y="2349968"/>
            <a:ext cx="3957050" cy="301031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a:extLst>
              <a:ext uri="{FF2B5EF4-FFF2-40B4-BE49-F238E27FC236}">
                <a16:creationId xmlns:a16="http://schemas.microsoft.com/office/drawing/2014/main" id="{1D5A552F-17BC-4064-8179-5B114941AE00}"/>
              </a:ext>
            </a:extLst>
          </p:cNvPr>
          <p:cNvSpPr/>
          <p:nvPr/>
        </p:nvSpPr>
        <p:spPr>
          <a:xfrm>
            <a:off x="1097873" y="1517837"/>
            <a:ext cx="6362330" cy="4001095"/>
          </a:xfrm>
          <a:prstGeom prst="rect">
            <a:avLst/>
          </a:prstGeom>
        </p:spPr>
        <p:txBody>
          <a:bodyPr wrap="square">
            <a:spAutoFit/>
          </a:bodyPr>
          <a:lstStyle/>
          <a:p>
            <a:r>
              <a:rPr lang="en-US" sz="2800" b="1" u="sng" dirty="0">
                <a:solidFill>
                  <a:schemeClr val="accent4">
                    <a:lumMod val="75000"/>
                  </a:schemeClr>
                </a:solidFill>
                <a:latin typeface="Times New Roman" panose="02020603050405020304" pitchFamily="18" charset="0"/>
                <a:cs typeface="Times New Roman" panose="02020603050405020304" pitchFamily="18" charset="0"/>
              </a:rPr>
              <a:t>HOT SPOT :</a:t>
            </a:r>
          </a:p>
          <a:p>
            <a:endParaRPr lang="en-US" sz="2800" b="1" u="sng" dirty="0">
              <a:solidFill>
                <a:schemeClr val="accent4">
                  <a:lumMod val="75000"/>
                </a:schemeClr>
              </a:solidFill>
              <a:latin typeface="Times New Roman" panose="02020603050405020304" pitchFamily="18" charset="0"/>
              <a:cs typeface="Times New Roman" panose="02020603050405020304" pitchFamily="18" charset="0"/>
            </a:endParaRPr>
          </a:p>
          <a:p>
            <a:r>
              <a:rPr lang="en-US" dirty="0"/>
              <a:t>hot spot is an area on Earth over a mantle plume or an area under the rocky outer layer of Earth, called the crust, where magma is hotter than surrounding magma. The magma plume causes melting and thinning of the rocky crust and widespread volcanic activity. In geology, the places known as hotspots or hot spots are volcanic regions thought to be fed by underlying mantle that is anomalously hot compared with the surrounding mantle.</a:t>
            </a:r>
          </a:p>
          <a:p>
            <a:r>
              <a:rPr lang="en-US" dirty="0"/>
              <a:t> Examples include the Hawaii, Iceland and Yellowstone hotspots. A hotspot's position on the Earth's surface is independent of tectonic plate boundaries, and so hotspots may create a chain of volcanoes as the plates move above them.</a:t>
            </a:r>
            <a:endParaRPr lang="en-IN" dirty="0"/>
          </a:p>
        </p:txBody>
      </p:sp>
    </p:spTree>
    <p:extLst>
      <p:ext uri="{BB962C8B-B14F-4D97-AF65-F5344CB8AC3E}">
        <p14:creationId xmlns:p14="http://schemas.microsoft.com/office/powerpoint/2010/main" val="29830058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BE141-387B-4914-B1AA-8B87BDE49789}"/>
              </a:ext>
            </a:extLst>
          </p:cNvPr>
          <p:cNvSpPr>
            <a:spLocks noGrp="1"/>
          </p:cNvSpPr>
          <p:nvPr>
            <p:ph type="title"/>
          </p:nvPr>
        </p:nvSpPr>
        <p:spPr>
          <a:xfrm>
            <a:off x="1722913" y="721763"/>
            <a:ext cx="8911687" cy="5856590"/>
          </a:xfrm>
        </p:spPr>
        <p:txBody>
          <a:bodyPr>
            <a:noAutofit/>
          </a:bodyPr>
          <a:lstStyle/>
          <a:p>
            <a:r>
              <a:rPr lang="en-US" sz="2400" u="sng" dirty="0">
                <a:solidFill>
                  <a:schemeClr val="accent4">
                    <a:lumMod val="75000"/>
                  </a:schemeClr>
                </a:solidFill>
                <a:latin typeface="Times New Roman" panose="02020603050405020304" pitchFamily="18" charset="0"/>
                <a:cs typeface="Times New Roman" panose="02020603050405020304" pitchFamily="18" charset="0"/>
              </a:rPr>
              <a:t>INTRODUCTION:</a:t>
            </a:r>
            <a:br>
              <a:rPr lang="en-US" sz="2400" dirty="0">
                <a:solidFill>
                  <a:schemeClr val="accent3">
                    <a:lumMod val="50000"/>
                  </a:schemeClr>
                </a:solidFill>
                <a:latin typeface="Times New Roman" panose="02020603050405020304" pitchFamily="18" charset="0"/>
                <a:cs typeface="Times New Roman" panose="02020603050405020304" pitchFamily="18" charset="0"/>
              </a:rPr>
            </a:br>
            <a:br>
              <a:rPr lang="en-US" sz="2000" dirty="0">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 Earth's lithosphere is divided into mobile plates. </a:t>
            </a:r>
            <a:br>
              <a:rPr lang="en-US"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 Plate tectonics describes the distribution and motion of the plates.</a:t>
            </a:r>
            <a:br>
              <a:rPr lang="en-US" sz="2000" dirty="0">
                <a:solidFill>
                  <a:schemeClr val="tx1"/>
                </a:solidFill>
                <a:latin typeface="Times New Roman" panose="02020603050405020304" pitchFamily="18" charset="0"/>
                <a:cs typeface="Times New Roman" panose="02020603050405020304" pitchFamily="18" charset="0"/>
              </a:rPr>
            </a:br>
            <a:br>
              <a:rPr lang="en-US"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Plate tectonics (from Greek </a:t>
            </a:r>
            <a:r>
              <a:rPr lang="en-US" sz="2000" dirty="0" err="1">
                <a:solidFill>
                  <a:schemeClr val="tx1"/>
                </a:solidFill>
                <a:latin typeface="Times New Roman" panose="02020603050405020304" pitchFamily="18" charset="0"/>
                <a:cs typeface="Times New Roman" panose="02020603050405020304" pitchFamily="18" charset="0"/>
              </a:rPr>
              <a:t>τέκτων</a:t>
            </a:r>
            <a:r>
              <a:rPr lang="en-US" sz="2000" dirty="0">
                <a:solidFill>
                  <a:schemeClr val="tx1"/>
                </a:solidFill>
                <a:latin typeface="Times New Roman" panose="02020603050405020304" pitchFamily="18" charset="0"/>
                <a:cs typeface="Times New Roman" panose="02020603050405020304" pitchFamily="18" charset="0"/>
              </a:rPr>
              <a:t>, </a:t>
            </a:r>
            <a:r>
              <a:rPr lang="en-US" sz="2000" dirty="0" err="1">
                <a:solidFill>
                  <a:schemeClr val="tx1"/>
                </a:solidFill>
                <a:latin typeface="Times New Roman" panose="02020603050405020304" pitchFamily="18" charset="0"/>
                <a:cs typeface="Times New Roman" panose="02020603050405020304" pitchFamily="18" charset="0"/>
              </a:rPr>
              <a:t>tektōn</a:t>
            </a:r>
            <a:r>
              <a:rPr lang="en-US" sz="2000" dirty="0">
                <a:solidFill>
                  <a:schemeClr val="tx1"/>
                </a:solidFill>
                <a:latin typeface="Times New Roman" panose="02020603050405020304" pitchFamily="18" charset="0"/>
                <a:cs typeface="Times New Roman" panose="02020603050405020304" pitchFamily="18" charset="0"/>
              </a:rPr>
              <a:t> "builder" or "mason") describes the large scale motions of Earth's lithosphere. The theory encompasses the older concepts of continental drift, developed during the ﬁrst half of the 20th century, and seaﬂoor spreading, understood during the 1960s.</a:t>
            </a:r>
            <a:endParaRPr lang="en-IN" sz="20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57800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B6257-418C-4646-B0F5-852AD1048CAB}"/>
              </a:ext>
            </a:extLst>
          </p:cNvPr>
          <p:cNvSpPr>
            <a:spLocks noGrp="1"/>
          </p:cNvSpPr>
          <p:nvPr>
            <p:ph type="title"/>
          </p:nvPr>
        </p:nvSpPr>
        <p:spPr>
          <a:xfrm>
            <a:off x="1536482" y="553087"/>
            <a:ext cx="8911687" cy="6531293"/>
          </a:xfrm>
        </p:spPr>
        <p:txBody>
          <a:bodyPr>
            <a:normAutofit/>
          </a:bodyPr>
          <a:lstStyle/>
          <a:p>
            <a:r>
              <a:rPr lang="en-US" sz="4000" u="sng" dirty="0">
                <a:solidFill>
                  <a:schemeClr val="tx1"/>
                </a:solidFill>
              </a:rPr>
              <a:t> </a:t>
            </a:r>
            <a:r>
              <a:rPr lang="en-US" sz="2400" u="sng" dirty="0">
                <a:solidFill>
                  <a:schemeClr val="accent4">
                    <a:lumMod val="75000"/>
                  </a:schemeClr>
                </a:solidFill>
                <a:latin typeface="Times New Roman" panose="02020603050405020304" pitchFamily="18" charset="0"/>
                <a:cs typeface="Times New Roman" panose="02020603050405020304" pitchFamily="18" charset="0"/>
              </a:rPr>
              <a:t>CONTINENTAL DRIFT: </a:t>
            </a:r>
            <a:br>
              <a:rPr lang="en-US" sz="2400" u="sng" dirty="0">
                <a:solidFill>
                  <a:schemeClr val="tx1"/>
                </a:solidFill>
                <a:latin typeface="Times New Roman" panose="02020603050405020304" pitchFamily="18" charset="0"/>
                <a:cs typeface="Times New Roman" panose="02020603050405020304" pitchFamily="18" charset="0"/>
              </a:rPr>
            </a:br>
            <a:br>
              <a:rPr lang="en-US"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 Alfred Wegener proposed the hypothesis that the continents </a:t>
            </a:r>
            <a:br>
              <a:rPr lang="en-US"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were once assembled together as a supercontinent he named </a:t>
            </a:r>
            <a:br>
              <a:rPr lang="en-US"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Pangaea. </a:t>
            </a:r>
            <a:br>
              <a:rPr lang="en-US"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 He noted that opposing coastlines were similar on opposite </a:t>
            </a:r>
            <a:br>
              <a:rPr lang="en-US"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sides of the Atlantic Ocean, mountains belts matched when </a:t>
            </a:r>
            <a:br>
              <a:rPr lang="en-US"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continents were reassembled, fossils matched between different </a:t>
            </a:r>
            <a:br>
              <a:rPr lang="en-US"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continents, and climate evidence suggested continents were once</a:t>
            </a:r>
            <a:br>
              <a:rPr lang="en-US"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 in different locations. </a:t>
            </a:r>
            <a:br>
              <a:rPr lang="en-US"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 Wegener's observations supported his hypothesis but he could not </a:t>
            </a:r>
            <a:br>
              <a:rPr lang="en-US"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offer a suitable explanation for how the continents had moved around Earth.</a:t>
            </a:r>
            <a:br>
              <a:rPr lang="en-US"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The concept of continental drift was proposed by Alfred Wegener. Wegener </a:t>
            </a:r>
            <a:br>
              <a:rPr lang="en-US"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suggested that the earth's continents once formed a single super-continent</a:t>
            </a:r>
            <a:br>
              <a:rPr lang="en-US"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 landmass that he named Pangaea (Fig. 3). He suggested that Pangaea split </a:t>
            </a:r>
            <a:br>
              <a:rPr lang="en-US"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apart into its constituent continents about 200 million years ago and the</a:t>
            </a:r>
            <a:br>
              <a:rPr lang="en-US" sz="2000" dirty="0">
                <a:solidFill>
                  <a:schemeClr val="tx1"/>
                </a:solidFill>
                <a:latin typeface="Times New Roman" panose="02020603050405020304" pitchFamily="18" charset="0"/>
                <a:cs typeface="Times New Roman" panose="02020603050405020304" pitchFamily="18" charset="0"/>
              </a:rPr>
            </a:br>
            <a:r>
              <a:rPr lang="en-US" sz="2000" dirty="0">
                <a:solidFill>
                  <a:schemeClr val="tx1"/>
                </a:solidFill>
                <a:latin typeface="Times New Roman" panose="02020603050405020304" pitchFamily="18" charset="0"/>
                <a:cs typeface="Times New Roman" panose="02020603050405020304" pitchFamily="18" charset="0"/>
              </a:rPr>
              <a:t>continents "drifted" to their current positions.</a:t>
            </a:r>
            <a:br>
              <a:rPr lang="en-US" sz="2000" dirty="0">
                <a:solidFill>
                  <a:schemeClr val="tx1"/>
                </a:solidFill>
                <a:latin typeface="Times New Roman" panose="02020603050405020304" pitchFamily="18" charset="0"/>
                <a:cs typeface="Times New Roman" panose="02020603050405020304" pitchFamily="18" charset="0"/>
              </a:rPr>
            </a:br>
            <a:endParaRPr lang="en-IN" sz="2000" dirty="0">
              <a:solidFill>
                <a:schemeClr val="tx1"/>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17C17046-E918-4323-BF70-D7A3A9EBD83A}"/>
              </a:ext>
            </a:extLst>
          </p:cNvPr>
          <p:cNvPicPr>
            <a:picLocks noChangeAspect="1"/>
          </p:cNvPicPr>
          <p:nvPr/>
        </p:nvPicPr>
        <p:blipFill>
          <a:blip r:embed="rId2"/>
          <a:stretch>
            <a:fillRect/>
          </a:stretch>
        </p:blipFill>
        <p:spPr>
          <a:xfrm>
            <a:off x="8345010" y="837173"/>
            <a:ext cx="3716312" cy="28759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9760016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6B372-9CBC-43DE-A13E-DD1A6D00C323}"/>
              </a:ext>
            </a:extLst>
          </p:cNvPr>
          <p:cNvSpPr>
            <a:spLocks noGrp="1"/>
          </p:cNvSpPr>
          <p:nvPr>
            <p:ph type="title"/>
          </p:nvPr>
        </p:nvSpPr>
        <p:spPr>
          <a:xfrm>
            <a:off x="1714035" y="748396"/>
            <a:ext cx="10031122" cy="4738003"/>
          </a:xfrm>
        </p:spPr>
        <p:txBody>
          <a:bodyPr>
            <a:normAutofit/>
          </a:bodyPr>
          <a:lstStyle/>
          <a:p>
            <a:r>
              <a:rPr lang="en-US" sz="2400" u="sng" dirty="0">
                <a:solidFill>
                  <a:schemeClr val="accent4">
                    <a:lumMod val="75000"/>
                  </a:schemeClr>
                </a:solidFill>
                <a:latin typeface="Times New Roman" panose="02020603050405020304" pitchFamily="18" charset="0"/>
                <a:cs typeface="Times New Roman" panose="02020603050405020304" pitchFamily="18" charset="0"/>
              </a:rPr>
              <a:t>SEAFLOOR SPREADING</a:t>
            </a:r>
            <a:r>
              <a:rPr lang="en-US" sz="2400" u="sng" dirty="0">
                <a:solidFill>
                  <a:schemeClr val="tx1"/>
                </a:solidFill>
                <a:latin typeface="Times New Roman" panose="02020603050405020304" pitchFamily="18" charset="0"/>
                <a:cs typeface="Times New Roman" panose="02020603050405020304" pitchFamily="18" charset="0"/>
              </a:rPr>
              <a:t>: </a:t>
            </a:r>
            <a:br>
              <a:rPr lang="en-US" sz="1800" dirty="0">
                <a:latin typeface="Times New Roman" panose="02020603050405020304" pitchFamily="18" charset="0"/>
                <a:cs typeface="Times New Roman" panose="02020603050405020304" pitchFamily="18" charset="0"/>
              </a:rPr>
            </a:br>
            <a:br>
              <a:rPr lang="en-US" sz="1800" dirty="0">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The ocean floor varies considerably in depth. An oceanic ridge system can be traced around the world. The deepest parts of the ocean (~10 km) are trenches found along the margins of some continents or adjacent to volcanic island chains. Sea-floor spreading proposed that rising magma was forming new oceanic crust along the oceanic ridges, the ocean floor was moving away from the ridges, and that old crust was destroyed at oceanic trenches. When the concept of seafloor spreading was matched with Wegener’s earlier idea of continental drift, the new theory of plate tectonics was born .</a:t>
            </a:r>
            <a:br>
              <a:rPr lang="en-US" sz="1800" dirty="0">
                <a:solidFill>
                  <a:schemeClr val="tx1"/>
                </a:solidFill>
                <a:latin typeface="Times New Roman" panose="02020603050405020304" pitchFamily="18" charset="0"/>
                <a:cs typeface="Times New Roman" panose="02020603050405020304" pitchFamily="18" charset="0"/>
              </a:rPr>
            </a:br>
            <a:endParaRPr lang="en-IN" sz="1800" dirty="0">
              <a:solidFill>
                <a:schemeClr val="tx1"/>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EED5C8FC-0ED8-4547-AD29-46CDEF751BAF}"/>
              </a:ext>
            </a:extLst>
          </p:cNvPr>
          <p:cNvPicPr>
            <a:picLocks noChangeAspect="1"/>
          </p:cNvPicPr>
          <p:nvPr/>
        </p:nvPicPr>
        <p:blipFill>
          <a:blip r:embed="rId2"/>
          <a:stretch>
            <a:fillRect/>
          </a:stretch>
        </p:blipFill>
        <p:spPr>
          <a:xfrm>
            <a:off x="3662847" y="3497596"/>
            <a:ext cx="5008347" cy="31961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941195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3AA288-9F1B-4681-936C-C70494D734CE}"/>
              </a:ext>
            </a:extLst>
          </p:cNvPr>
          <p:cNvSpPr>
            <a:spLocks noGrp="1"/>
          </p:cNvSpPr>
          <p:nvPr>
            <p:ph type="title"/>
          </p:nvPr>
        </p:nvSpPr>
        <p:spPr>
          <a:xfrm>
            <a:off x="1704514" y="624110"/>
            <a:ext cx="9800098" cy="5936488"/>
          </a:xfrm>
        </p:spPr>
        <p:txBody>
          <a:bodyPr>
            <a:normAutofit/>
          </a:bodyPr>
          <a:lstStyle/>
          <a:p>
            <a:r>
              <a:rPr lang="en-US" sz="2400" u="sng" dirty="0">
                <a:solidFill>
                  <a:schemeClr val="accent5">
                    <a:lumMod val="75000"/>
                  </a:schemeClr>
                </a:solidFill>
                <a:latin typeface="Times New Roman" panose="02020603050405020304" pitchFamily="18" charset="0"/>
                <a:cs typeface="Times New Roman" panose="02020603050405020304" pitchFamily="18" charset="0"/>
              </a:rPr>
              <a:t>PLATE TECTONICS</a:t>
            </a:r>
            <a:r>
              <a:rPr lang="en-US" sz="2400" u="sng" dirty="0">
                <a:solidFill>
                  <a:schemeClr val="tx1"/>
                </a:solidFill>
                <a:latin typeface="Times New Roman" panose="02020603050405020304" pitchFamily="18" charset="0"/>
                <a:cs typeface="Times New Roman" panose="02020603050405020304" pitchFamily="18" charset="0"/>
              </a:rPr>
              <a:t>:</a:t>
            </a:r>
            <a:br>
              <a:rPr lang="en-US" sz="2400" u="sng" dirty="0">
                <a:solidFill>
                  <a:schemeClr val="tx1"/>
                </a:solidFill>
                <a:latin typeface="Times New Roman" panose="02020603050405020304" pitchFamily="18" charset="0"/>
                <a:cs typeface="Times New Roman" panose="02020603050405020304" pitchFamily="18" charset="0"/>
              </a:rPr>
            </a:b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 Earth's lithosphere is divided into a series of major and minor mobile plates. </a:t>
            </a: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 Plates move at rates of centimeters per year. </a:t>
            </a: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 Plates may be composed of continental and/or oceanic lithosphere. </a:t>
            </a: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 The destruction of oceanic lithosphere below oceanic trenches explains the occurrence of earthquakes and volcanoes adjacent to trenches.</a:t>
            </a:r>
            <a:br>
              <a:rPr lang="en-US" sz="1800" dirty="0">
                <a:solidFill>
                  <a:schemeClr val="tx1"/>
                </a:solidFill>
                <a:latin typeface="Times New Roman" panose="02020603050405020304" pitchFamily="18" charset="0"/>
                <a:cs typeface="Times New Roman" panose="02020603050405020304" pitchFamily="18" charset="0"/>
              </a:rPr>
            </a:br>
            <a:br>
              <a:rPr lang="en-US" sz="1800" dirty="0">
                <a:solidFill>
                  <a:schemeClr val="tx1"/>
                </a:solidFill>
                <a:latin typeface="Times New Roman" panose="02020603050405020304" pitchFamily="18" charset="0"/>
                <a:cs typeface="Times New Roman" panose="02020603050405020304" pitchFamily="18" charset="0"/>
              </a:rPr>
            </a:br>
            <a:br>
              <a:rPr lang="en-US" sz="1800" dirty="0">
                <a:solidFill>
                  <a:schemeClr val="tx1"/>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The theory of plate tectonics proposes that the lithosphere  is divided into eight major plates (North American, South American, Pacific, Nazca, Eurasian, African, Antarctic, and Indian-Australian) and several smaller plates (e.g., Arabian, Scotia, Juan de Fuca) that fit together like the pieces of a jigsaw puzzle .</a:t>
            </a:r>
            <a:br>
              <a:rPr lang="en-US" sz="1800" dirty="0">
                <a:solidFill>
                  <a:schemeClr val="tx1"/>
                </a:solidFill>
                <a:latin typeface="Times New Roman" panose="02020603050405020304" pitchFamily="18" charset="0"/>
                <a:cs typeface="Times New Roman" panose="02020603050405020304" pitchFamily="18" charset="0"/>
              </a:rPr>
            </a:br>
            <a:endParaRPr lang="en-IN" sz="1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4738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D8AE51-3BA0-4714-945D-C35EBBE9D0FB}"/>
              </a:ext>
            </a:extLst>
          </p:cNvPr>
          <p:cNvSpPr>
            <a:spLocks noGrp="1"/>
          </p:cNvSpPr>
          <p:nvPr>
            <p:ph type="title"/>
          </p:nvPr>
        </p:nvSpPr>
        <p:spPr>
          <a:xfrm>
            <a:off x="1660123" y="801663"/>
            <a:ext cx="10280342" cy="5563627"/>
          </a:xfrm>
        </p:spPr>
        <p:txBody>
          <a:bodyPr>
            <a:normAutofit/>
          </a:bodyPr>
          <a:lstStyle/>
          <a:p>
            <a:r>
              <a:rPr lang="en-US" sz="1800" u="sng" dirty="0">
                <a:solidFill>
                  <a:srgbClr val="006600"/>
                </a:solidFill>
                <a:latin typeface="Times New Roman" panose="02020603050405020304" pitchFamily="18" charset="0"/>
                <a:cs typeface="Times New Roman" panose="02020603050405020304" pitchFamily="18" charset="0"/>
              </a:rPr>
              <a:t>THE PRINCIPAL ELEMENTS IN THE THEORY OF PLATE TECTONICS:</a:t>
            </a:r>
            <a:br>
              <a:rPr lang="en-US" sz="1800" u="sng" dirty="0">
                <a:solidFill>
                  <a:srgbClr val="006600"/>
                </a:solidFill>
                <a:latin typeface="Times New Roman" panose="02020603050405020304" pitchFamily="18" charset="0"/>
                <a:cs typeface="Times New Roman" panose="02020603050405020304" pitchFamily="18" charset="0"/>
              </a:rPr>
            </a:br>
            <a:br>
              <a:rPr lang="en-US" sz="1800" u="sng" dirty="0">
                <a:solidFill>
                  <a:srgbClr val="006600"/>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 The plates are in motion, moving away from ridges and toward trenches. Plates descend into the mantle below trenches in regions termed subduction zones. Plates typically contain both oceanic and continental lithosphere. Oceanic lithosphere is continually created and destroyed. Continental lithosphere cannot be destroyed but continents can be subdivided and assembled into supercontinents. Interactions at plate boundaries cause volcanic activity and earthquakes.</a:t>
            </a:r>
            <a:br>
              <a:rPr lang="en-US" sz="1800" dirty="0">
                <a:solidFill>
                  <a:schemeClr val="tx1"/>
                </a:solidFill>
                <a:latin typeface="Times New Roman" panose="02020603050405020304" pitchFamily="18" charset="0"/>
                <a:cs typeface="Times New Roman" panose="02020603050405020304" pitchFamily="18" charset="0"/>
              </a:rPr>
            </a:br>
            <a:br>
              <a:rPr lang="en-US" sz="1800" dirty="0">
                <a:solidFill>
                  <a:schemeClr val="tx1"/>
                </a:solidFill>
                <a:latin typeface="Times New Roman" panose="02020603050405020304" pitchFamily="18" charset="0"/>
                <a:cs typeface="Times New Roman" panose="02020603050405020304" pitchFamily="18" charset="0"/>
              </a:rPr>
            </a:br>
            <a:r>
              <a:rPr lang="en-US" sz="1800" u="sng" dirty="0">
                <a:solidFill>
                  <a:srgbClr val="006600"/>
                </a:solidFill>
                <a:latin typeface="Times New Roman" panose="02020603050405020304" pitchFamily="18" charset="0"/>
                <a:cs typeface="Times New Roman" panose="02020603050405020304" pitchFamily="18" charset="0"/>
              </a:rPr>
              <a:t>EARTHQUAKES AND VOLCANOES ARE ASSOCIATED WITH CONVERGENT PLATE BOUNDARIES: </a:t>
            </a:r>
            <a:br>
              <a:rPr lang="en-US" sz="1800" u="sng" dirty="0">
                <a:solidFill>
                  <a:srgbClr val="006600"/>
                </a:solidFill>
                <a:latin typeface="Times New Roman" panose="02020603050405020304" pitchFamily="18" charset="0"/>
                <a:cs typeface="Times New Roman" panose="02020603050405020304" pitchFamily="18" charset="0"/>
              </a:rPr>
            </a:br>
            <a:br>
              <a:rPr lang="en-US" sz="1800" u="sng" dirty="0">
                <a:solidFill>
                  <a:srgbClr val="006600"/>
                </a:solidFill>
                <a:latin typeface="Times New Roman" panose="02020603050405020304" pitchFamily="18" charset="0"/>
                <a:cs typeface="Times New Roman" panose="02020603050405020304" pitchFamily="18" charset="0"/>
              </a:rPr>
            </a:br>
            <a:r>
              <a:rPr lang="en-US" sz="1800" dirty="0">
                <a:solidFill>
                  <a:schemeClr val="tx1"/>
                </a:solidFill>
                <a:latin typeface="Times New Roman" panose="02020603050405020304" pitchFamily="18" charset="0"/>
                <a:cs typeface="Times New Roman" panose="02020603050405020304" pitchFamily="18" charset="0"/>
              </a:rPr>
              <a:t>The depth of earthquakes becomes progressively deeper underlying ocean trenches. Prior to the sea-floor spreading hypothesis there was no obvious explanation for the presence of these "</a:t>
            </a:r>
            <a:r>
              <a:rPr lang="en-US" sz="1800" dirty="0" err="1">
                <a:solidFill>
                  <a:schemeClr val="tx1"/>
                </a:solidFill>
                <a:latin typeface="Times New Roman" panose="02020603050405020304" pitchFamily="18" charset="0"/>
                <a:cs typeface="Times New Roman" panose="02020603050405020304" pitchFamily="18" charset="0"/>
              </a:rPr>
              <a:t>Wadati</a:t>
            </a:r>
            <a:r>
              <a:rPr lang="en-US" sz="1800" dirty="0">
                <a:solidFill>
                  <a:schemeClr val="tx1"/>
                </a:solidFill>
                <a:latin typeface="Times New Roman" panose="02020603050405020304" pitchFamily="18" charset="0"/>
                <a:cs typeface="Times New Roman" panose="02020603050405020304" pitchFamily="18" charset="0"/>
              </a:rPr>
              <a:t>-Benioff" zones. Earthquakes occur because of physical changes in the descending plate as it pushes into the asthenosphere. The oceanic lithosphere in the descending plate was heated to form magma which in turn generated volcanoes.</a:t>
            </a:r>
            <a:br>
              <a:rPr lang="en-US" sz="1800" dirty="0">
                <a:solidFill>
                  <a:schemeClr val="tx1"/>
                </a:solidFill>
                <a:latin typeface="Times New Roman" panose="02020603050405020304" pitchFamily="18" charset="0"/>
                <a:cs typeface="Times New Roman" panose="02020603050405020304" pitchFamily="18" charset="0"/>
              </a:rPr>
            </a:br>
            <a:br>
              <a:rPr lang="en-US" sz="1800" dirty="0">
                <a:solidFill>
                  <a:schemeClr val="tx1"/>
                </a:solidFill>
                <a:latin typeface="Times New Roman" panose="02020603050405020304" pitchFamily="18" charset="0"/>
                <a:cs typeface="Times New Roman" panose="02020603050405020304" pitchFamily="18" charset="0"/>
              </a:rPr>
            </a:br>
            <a:endParaRPr lang="en-IN"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9540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78691EB-7C0C-4988-9650-A5D9AF47E8BE}"/>
              </a:ext>
            </a:extLst>
          </p:cNvPr>
          <p:cNvSpPr/>
          <p:nvPr/>
        </p:nvSpPr>
        <p:spPr>
          <a:xfrm>
            <a:off x="1731145" y="659011"/>
            <a:ext cx="9428086" cy="5816977"/>
          </a:xfrm>
          <a:prstGeom prst="rect">
            <a:avLst/>
          </a:prstGeom>
        </p:spPr>
        <p:txBody>
          <a:bodyPr wrap="square">
            <a:spAutoFit/>
          </a:bodyPr>
          <a:lstStyle/>
          <a:p>
            <a:r>
              <a:rPr lang="en-US" sz="2400" u="sng" dirty="0">
                <a:solidFill>
                  <a:schemeClr val="accent5">
                    <a:lumMod val="75000"/>
                  </a:schemeClr>
                </a:solidFill>
                <a:latin typeface="Times New Roman" panose="02020603050405020304" pitchFamily="18" charset="0"/>
                <a:cs typeface="Times New Roman" panose="02020603050405020304" pitchFamily="18" charset="0"/>
              </a:rPr>
              <a:t>MAJOR PLATES:</a:t>
            </a:r>
          </a:p>
          <a:p>
            <a:endParaRPr lang="en-US" sz="2400" u="sng" dirty="0">
              <a:solidFill>
                <a:schemeClr val="accent5">
                  <a:lumMod val="75000"/>
                </a:schemeClr>
              </a:solidFill>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The main plates are</a:t>
            </a:r>
          </a:p>
          <a:p>
            <a:pPr marL="342900" indent="-342900">
              <a:buFont typeface="+mj-lt"/>
              <a:buAutoNum type="arabicPeriod"/>
            </a:pPr>
            <a:r>
              <a:rPr lang="en-US" dirty="0">
                <a:latin typeface="Times New Roman" panose="02020603050405020304" pitchFamily="18" charset="0"/>
                <a:cs typeface="Times New Roman" panose="02020603050405020304" pitchFamily="18" charset="0"/>
              </a:rPr>
              <a:t>African Plate covering Africa - Continental plate </a:t>
            </a:r>
          </a:p>
          <a:p>
            <a:pPr marL="342900" indent="-342900">
              <a:buFont typeface="+mj-lt"/>
              <a:buAutoNum type="arabicPeriod"/>
            </a:pPr>
            <a:r>
              <a:rPr lang="en-US" dirty="0">
                <a:latin typeface="Times New Roman" panose="02020603050405020304" pitchFamily="18" charset="0"/>
                <a:cs typeface="Times New Roman" panose="02020603050405020304" pitchFamily="18" charset="0"/>
              </a:rPr>
              <a:t>Antarctic Plate covering Antarctica - Continental plate </a:t>
            </a:r>
          </a:p>
          <a:p>
            <a:pPr marL="342900" indent="-342900">
              <a:buFont typeface="+mj-lt"/>
              <a:buAutoNum type="arabicPeriod"/>
            </a:pPr>
            <a:r>
              <a:rPr lang="en-US" dirty="0">
                <a:latin typeface="Times New Roman" panose="02020603050405020304" pitchFamily="18" charset="0"/>
                <a:cs typeface="Times New Roman" panose="02020603050405020304" pitchFamily="18" charset="0"/>
              </a:rPr>
              <a:t>Australian Plate covering Australia - Continental plate </a:t>
            </a:r>
          </a:p>
          <a:p>
            <a:pPr marL="342900" indent="-342900">
              <a:buFont typeface="+mj-lt"/>
              <a:buAutoNum type="arabicPeriod"/>
            </a:pPr>
            <a:r>
              <a:rPr lang="en-US" dirty="0">
                <a:latin typeface="Times New Roman" panose="02020603050405020304" pitchFamily="18" charset="0"/>
                <a:cs typeface="Times New Roman" panose="02020603050405020304" pitchFamily="18" charset="0"/>
              </a:rPr>
              <a:t>Indian Plate covering Indian subcontinent and a part of Indian Ocean - Continental plate </a:t>
            </a:r>
          </a:p>
          <a:p>
            <a:pPr marL="342900" indent="-342900">
              <a:buFont typeface="+mj-lt"/>
              <a:buAutoNum type="arabicPeriod"/>
            </a:pPr>
            <a:r>
              <a:rPr lang="en-US" dirty="0">
                <a:latin typeface="Times New Roman" panose="02020603050405020304" pitchFamily="18" charset="0"/>
                <a:cs typeface="Times New Roman" panose="02020603050405020304" pitchFamily="18" charset="0"/>
              </a:rPr>
              <a:t>Eurasian Plate covering Asia and Europe - Continental plate </a:t>
            </a:r>
          </a:p>
          <a:p>
            <a:pPr marL="342900" indent="-342900">
              <a:buFont typeface="+mj-lt"/>
              <a:buAutoNum type="arabicPeriod"/>
            </a:pPr>
            <a:r>
              <a:rPr lang="en-US" dirty="0">
                <a:latin typeface="Times New Roman" panose="02020603050405020304" pitchFamily="18" charset="0"/>
                <a:cs typeface="Times New Roman" panose="02020603050405020304" pitchFamily="18" charset="0"/>
              </a:rPr>
              <a:t>North American Plate covering North America and north-east Siberia - Continental plate </a:t>
            </a:r>
          </a:p>
          <a:p>
            <a:pPr marL="342900" indent="-342900">
              <a:buFont typeface="+mj-lt"/>
              <a:buAutoNum type="arabicPeriod"/>
            </a:pPr>
            <a:r>
              <a:rPr lang="en-US" dirty="0">
                <a:latin typeface="Times New Roman" panose="02020603050405020304" pitchFamily="18" charset="0"/>
                <a:cs typeface="Times New Roman" panose="02020603050405020304" pitchFamily="18" charset="0"/>
              </a:rPr>
              <a:t>South American Plate covering South America - Continental plate </a:t>
            </a:r>
          </a:p>
          <a:p>
            <a:pPr marL="342900" indent="-342900">
              <a:buFont typeface="+mj-lt"/>
              <a:buAutoNum type="arabicPeriod"/>
            </a:pPr>
            <a:r>
              <a:rPr lang="en-US" dirty="0">
                <a:latin typeface="Times New Roman" panose="02020603050405020304" pitchFamily="18" charset="0"/>
                <a:cs typeface="Times New Roman" panose="02020603050405020304" pitchFamily="18" charset="0"/>
              </a:rPr>
              <a:t>Paciﬁc Plate covering the Paciﬁc Ocean - Oceanic plate</a:t>
            </a:r>
          </a:p>
          <a:p>
            <a:r>
              <a:rPr lang="en-US" dirty="0">
                <a:latin typeface="Times New Roman" panose="02020603050405020304" pitchFamily="18" charset="0"/>
                <a:cs typeface="Times New Roman" panose="02020603050405020304" pitchFamily="18" charset="0"/>
              </a:rPr>
              <a:t>Notable minor plates include the Arabian Plate, the Caribbean Plate, the Juan de Fuca Plate, the Cocos Plate, the Nazca Plate, the Philippine Plate and the Scotia Plate.</a:t>
            </a:r>
          </a:p>
          <a:p>
            <a:endParaRPr lang="en-US" sz="2400" u="sng" dirty="0">
              <a:solidFill>
                <a:schemeClr val="accent5">
                  <a:lumMod val="75000"/>
                </a:schemeClr>
              </a:solidFill>
            </a:endParaRPr>
          </a:p>
          <a:p>
            <a:r>
              <a:rPr lang="en-US" sz="2400" u="sng" dirty="0">
                <a:solidFill>
                  <a:schemeClr val="accent5">
                    <a:lumMod val="75000"/>
                  </a:schemeClr>
                </a:solidFill>
                <a:latin typeface="Times New Roman" panose="02020603050405020304" pitchFamily="18" charset="0"/>
                <a:cs typeface="Times New Roman" panose="02020603050405020304" pitchFamily="18" charset="0"/>
              </a:rPr>
              <a:t>TYPES OF PLATE BOUNDARY :</a:t>
            </a:r>
          </a:p>
          <a:p>
            <a:endParaRPr lang="en-US" sz="2400" u="sng" dirty="0">
              <a:latin typeface="Times New Roman" panose="02020603050405020304" pitchFamily="18" charset="0"/>
              <a:cs typeface="Times New Roman" panose="02020603050405020304" pitchFamily="18" charset="0"/>
            </a:endParaRPr>
          </a:p>
          <a:p>
            <a:pPr marL="342900" indent="-342900">
              <a:buFont typeface="+mj-lt"/>
              <a:buAutoNum type="arabicPeriod"/>
            </a:pPr>
            <a:r>
              <a:rPr lang="en-US" dirty="0">
                <a:latin typeface="Times New Roman" panose="02020603050405020304" pitchFamily="18" charset="0"/>
                <a:cs typeface="Times New Roman" panose="02020603050405020304" pitchFamily="18" charset="0"/>
              </a:rPr>
              <a:t>Divergent plate boundary - where plates move apart. </a:t>
            </a:r>
          </a:p>
          <a:p>
            <a:pPr marL="342900" indent="-342900">
              <a:buFont typeface="+mj-lt"/>
              <a:buAutoNum type="arabicPeriod"/>
            </a:pPr>
            <a:r>
              <a:rPr lang="en-US" dirty="0">
                <a:latin typeface="Times New Roman" panose="02020603050405020304" pitchFamily="18" charset="0"/>
                <a:cs typeface="Times New Roman" panose="02020603050405020304" pitchFamily="18" charset="0"/>
              </a:rPr>
              <a:t>Convergent plate boundary - where plates converge. </a:t>
            </a:r>
          </a:p>
          <a:p>
            <a:pPr marL="342900" indent="-342900">
              <a:buFont typeface="+mj-lt"/>
              <a:buAutoNum type="arabicPeriod"/>
            </a:pPr>
            <a:r>
              <a:rPr lang="en-US" dirty="0">
                <a:latin typeface="Times New Roman" panose="02020603050405020304" pitchFamily="18" charset="0"/>
                <a:cs typeface="Times New Roman" panose="02020603050405020304" pitchFamily="18" charset="0"/>
              </a:rPr>
              <a:t>Transform plate boundary - where plates slide past each other.</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0366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FB1070-36B1-4A1E-96AD-C74C5E63F0C7}"/>
              </a:ext>
            </a:extLst>
          </p:cNvPr>
          <p:cNvSpPr>
            <a:spLocks noGrp="1"/>
          </p:cNvSpPr>
          <p:nvPr>
            <p:ph type="title"/>
          </p:nvPr>
        </p:nvSpPr>
        <p:spPr>
          <a:xfrm>
            <a:off x="1633491" y="650742"/>
            <a:ext cx="9826731" cy="5110865"/>
          </a:xfrm>
        </p:spPr>
        <p:txBody>
          <a:bodyPr>
            <a:normAutofit/>
          </a:bodyPr>
          <a:lstStyle/>
          <a:p>
            <a:pPr marL="457200" indent="-457200">
              <a:buFont typeface="Wingdings" panose="05000000000000000000" pitchFamily="2" charset="2"/>
              <a:buChar char="§"/>
            </a:pPr>
            <a:r>
              <a:rPr lang="en-IN" sz="2800" u="sng" dirty="0">
                <a:solidFill>
                  <a:srgbClr val="A50021"/>
                </a:solidFill>
                <a:latin typeface="Times New Roman" panose="02020603050405020304" pitchFamily="18" charset="0"/>
                <a:cs typeface="Times New Roman" panose="02020603050405020304" pitchFamily="18" charset="0"/>
              </a:rPr>
              <a:t>DIVERGENT BOUNDARIES</a:t>
            </a:r>
            <a:r>
              <a:rPr lang="en-IN" sz="3200" u="sng" dirty="0">
                <a:solidFill>
                  <a:srgbClr val="A50021"/>
                </a:solidFill>
              </a:rPr>
              <a:t>:</a:t>
            </a:r>
            <a:br>
              <a:rPr lang="en-IN" sz="3200" u="sng" dirty="0">
                <a:solidFill>
                  <a:srgbClr val="A50021"/>
                </a:solidFill>
              </a:rPr>
            </a:br>
            <a:br>
              <a:rPr lang="en-IN" dirty="0"/>
            </a:b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Divergent boundaries occur where two plates slide apart </a:t>
            </a:r>
            <a:br>
              <a:rPr lang="en-US" sz="20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from each other. Ocean ridges and subduction zones are</a:t>
            </a:r>
            <a:br>
              <a:rPr lang="en-US" sz="20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boundaries between plates of lithosphere. A gap is created </a:t>
            </a:r>
            <a:br>
              <a:rPr lang="en-US" sz="20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when oceanic lithosphere separates along the oceanic ridge. </a:t>
            </a:r>
            <a:br>
              <a:rPr lang="en-US" sz="20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The gap is filled by magma that rises from the asthenos-</a:t>
            </a:r>
            <a:br>
              <a:rPr lang="en-US" sz="20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phere. The magma cools and solidifies to create new oceanic</a:t>
            </a:r>
            <a:br>
              <a:rPr lang="en-US" sz="20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 lithosphere. Mid-ocean ridges (e.g., Mid-Atlantic Ridge) </a:t>
            </a:r>
            <a:br>
              <a:rPr lang="en-US" sz="20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and active zones of rifting (such as Africa's Great Rift </a:t>
            </a:r>
            <a:br>
              <a:rPr lang="en-US" sz="20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Valley) are both examples of divergent boundaries.</a:t>
            </a:r>
            <a:br>
              <a:rPr lang="en-US" sz="2000" dirty="0">
                <a:solidFill>
                  <a:schemeClr val="tx1">
                    <a:lumMod val="95000"/>
                    <a:lumOff val="5000"/>
                  </a:schemeClr>
                </a:solidFill>
                <a:latin typeface="Times New Roman" panose="02020603050405020304" pitchFamily="18" charset="0"/>
                <a:cs typeface="Times New Roman" panose="02020603050405020304" pitchFamily="18" charset="0"/>
              </a:rPr>
            </a:br>
            <a:endParaRPr lang="en-IN" sz="2000" dirty="0">
              <a:solidFill>
                <a:schemeClr val="tx1">
                  <a:lumMod val="95000"/>
                  <a:lumOff val="5000"/>
                </a:schemeClr>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37FC7A14-09A0-4AEE-8F30-146B128A5BCB}"/>
              </a:ext>
            </a:extLst>
          </p:cNvPr>
          <p:cNvPicPr>
            <a:picLocks noChangeAspect="1"/>
          </p:cNvPicPr>
          <p:nvPr/>
        </p:nvPicPr>
        <p:blipFill rotWithShape="1">
          <a:blip r:embed="rId2"/>
          <a:srcRect l="5106" r="4078"/>
          <a:stretch/>
        </p:blipFill>
        <p:spPr>
          <a:xfrm>
            <a:off x="8424909" y="1666598"/>
            <a:ext cx="3767091" cy="2647950"/>
          </a:xfrm>
          <a:prstGeom prst="rect">
            <a:avLst/>
          </a:prstGeom>
          <a:ln w="19050">
            <a:solidFill>
              <a:schemeClr val="accent1"/>
            </a:solidFill>
          </a:ln>
          <a:effectLst>
            <a:softEdge rad="112500"/>
          </a:effectLst>
        </p:spPr>
      </p:pic>
    </p:spTree>
    <p:extLst>
      <p:ext uri="{BB962C8B-B14F-4D97-AF65-F5344CB8AC3E}">
        <p14:creationId xmlns:p14="http://schemas.microsoft.com/office/powerpoint/2010/main" val="588178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6454DB-8A30-4562-A37D-C791C3D93BF3}"/>
              </a:ext>
            </a:extLst>
          </p:cNvPr>
          <p:cNvSpPr>
            <a:spLocks noGrp="1"/>
          </p:cNvSpPr>
          <p:nvPr>
            <p:ph type="title"/>
          </p:nvPr>
        </p:nvSpPr>
        <p:spPr>
          <a:xfrm>
            <a:off x="1606858" y="624109"/>
            <a:ext cx="9897753" cy="6407005"/>
          </a:xfrm>
        </p:spPr>
        <p:txBody>
          <a:bodyPr/>
          <a:lstStyle/>
          <a:p>
            <a:pPr marL="457200" indent="-457200">
              <a:buFont typeface="Wingdings" panose="05000000000000000000" pitchFamily="2" charset="2"/>
              <a:buChar char="§"/>
            </a:pPr>
            <a:r>
              <a:rPr lang="en-IN" sz="2800" u="sng" dirty="0">
                <a:solidFill>
                  <a:srgbClr val="A50021"/>
                </a:solidFill>
                <a:latin typeface="Times New Roman" panose="02020603050405020304" pitchFamily="18" charset="0"/>
                <a:cs typeface="Times New Roman" panose="02020603050405020304" pitchFamily="18" charset="0"/>
              </a:rPr>
              <a:t>CONVERGENT PLATE BOUNDARIES:</a:t>
            </a:r>
            <a:br>
              <a:rPr lang="en-IN" sz="2800" u="sng" dirty="0">
                <a:solidFill>
                  <a:srgbClr val="A50021"/>
                </a:solidFill>
                <a:latin typeface="Times New Roman" panose="02020603050405020304" pitchFamily="18" charset="0"/>
                <a:cs typeface="Times New Roman" panose="02020603050405020304" pitchFamily="18" charset="0"/>
              </a:rPr>
            </a:br>
            <a:br>
              <a:rPr lang="en-IN" sz="2800" dirty="0">
                <a:latin typeface="Times New Roman" panose="02020603050405020304" pitchFamily="18" charset="0"/>
                <a:cs typeface="Times New Roman" panose="02020603050405020304" pitchFamily="18" charset="0"/>
              </a:rPr>
            </a:b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Convergent boundaries (or active margins) occur where </a:t>
            </a:r>
            <a:br>
              <a:rPr lang="en-US" sz="20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two plates slide towards each other commonly forming </a:t>
            </a:r>
            <a:br>
              <a:rPr lang="en-US" sz="20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either a subduction zone (if one plate moves underneath </a:t>
            </a:r>
            <a:br>
              <a:rPr lang="en-US" sz="20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the other) or a continental collision (if the two plates </a:t>
            </a:r>
            <a:br>
              <a:rPr lang="en-US" sz="20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contain continental crust). Deep marine trenches are </a:t>
            </a:r>
            <a:br>
              <a:rPr lang="en-US" sz="20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typically associated with subduction zones. The subducting </a:t>
            </a:r>
            <a:br>
              <a:rPr lang="en-US" sz="20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slab contains many hydrous minerals, which release their </a:t>
            </a:r>
            <a:br>
              <a:rPr lang="en-US" sz="20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water on heating; this water then causes the mantle to melt, </a:t>
            </a:r>
            <a:br>
              <a:rPr lang="en-US" sz="20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producing volcanism. Examples of this are the Andes </a:t>
            </a:r>
            <a:br>
              <a:rPr lang="en-US" sz="20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mountain range in South America and the Japanese island arc.</a:t>
            </a:r>
            <a:br>
              <a:rPr lang="en-US" sz="2000" dirty="0">
                <a:solidFill>
                  <a:schemeClr val="tx1">
                    <a:lumMod val="95000"/>
                    <a:lumOff val="5000"/>
                  </a:schemeClr>
                </a:solidFill>
                <a:latin typeface="Times New Roman" panose="02020603050405020304" pitchFamily="18" charset="0"/>
                <a:cs typeface="Times New Roman" panose="02020603050405020304" pitchFamily="18" charset="0"/>
              </a:rPr>
            </a:br>
            <a:br>
              <a:rPr lang="en-US" sz="2000" dirty="0">
                <a:solidFill>
                  <a:schemeClr val="tx1">
                    <a:lumMod val="95000"/>
                    <a:lumOff val="5000"/>
                  </a:schemeClr>
                </a:solidFill>
                <a:latin typeface="Times New Roman" panose="02020603050405020304" pitchFamily="18" charset="0"/>
                <a:cs typeface="Times New Roman" panose="02020603050405020304" pitchFamily="18" charset="0"/>
              </a:rPr>
            </a:br>
            <a:r>
              <a:rPr lang="en-US" sz="2000" dirty="0">
                <a:solidFill>
                  <a:schemeClr val="tx1">
                    <a:lumMod val="95000"/>
                    <a:lumOff val="5000"/>
                  </a:schemeClr>
                </a:solidFill>
                <a:latin typeface="Times New Roman" panose="02020603050405020304" pitchFamily="18" charset="0"/>
                <a:cs typeface="Times New Roman" panose="02020603050405020304" pitchFamily="18" charset="0"/>
              </a:rPr>
              <a:t>Convergent boundaries come in three varieties depending upon the type of lithosphere that is juxtaposed across a subduction zone.</a:t>
            </a:r>
            <a:br>
              <a:rPr lang="en-US" sz="2000" dirty="0">
                <a:solidFill>
                  <a:schemeClr val="tx1">
                    <a:lumMod val="95000"/>
                    <a:lumOff val="5000"/>
                  </a:schemeClr>
                </a:solidFill>
                <a:latin typeface="Times New Roman" panose="02020603050405020304" pitchFamily="18" charset="0"/>
                <a:cs typeface="Times New Roman" panose="02020603050405020304" pitchFamily="18" charset="0"/>
              </a:rPr>
            </a:br>
            <a:br>
              <a:rPr lang="en-IN" dirty="0"/>
            </a:br>
            <a:endParaRPr lang="en-IN" dirty="0"/>
          </a:p>
        </p:txBody>
      </p:sp>
      <p:pic>
        <p:nvPicPr>
          <p:cNvPr id="4" name="Picture 3">
            <a:extLst>
              <a:ext uri="{FF2B5EF4-FFF2-40B4-BE49-F238E27FC236}">
                <a16:creationId xmlns:a16="http://schemas.microsoft.com/office/drawing/2014/main" id="{96702ECC-70B4-4ABB-9C72-538E5727204B}"/>
              </a:ext>
            </a:extLst>
          </p:cNvPr>
          <p:cNvPicPr>
            <a:picLocks noChangeAspect="1"/>
          </p:cNvPicPr>
          <p:nvPr/>
        </p:nvPicPr>
        <p:blipFill>
          <a:blip r:embed="rId2"/>
          <a:stretch>
            <a:fillRect/>
          </a:stretch>
        </p:blipFill>
        <p:spPr>
          <a:xfrm>
            <a:off x="8247355" y="1535328"/>
            <a:ext cx="3866318" cy="2562225"/>
          </a:xfrm>
          <a:prstGeom prst="rect">
            <a:avLst/>
          </a:prstGeom>
          <a:ln w="12700">
            <a:solidFill>
              <a:schemeClr val="tx1"/>
            </a:solidFill>
          </a:ln>
        </p:spPr>
      </p:pic>
    </p:spTree>
    <p:extLst>
      <p:ext uri="{BB962C8B-B14F-4D97-AF65-F5344CB8AC3E}">
        <p14:creationId xmlns:p14="http://schemas.microsoft.com/office/powerpoint/2010/main" val="783276991"/>
      </p:ext>
    </p:extLst>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220</TotalTime>
  <Words>359</Words>
  <Application>Microsoft Office PowerPoint</Application>
  <PresentationFormat>Widescreen</PresentationFormat>
  <Paragraphs>37</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Century Gothic</vt:lpstr>
      <vt:lpstr>Times New Roman</vt:lpstr>
      <vt:lpstr>Wingdings</vt:lpstr>
      <vt:lpstr>Wingdings 3</vt:lpstr>
      <vt:lpstr>Wisp</vt:lpstr>
      <vt:lpstr>CC1 - GEOTECTONICS AND GEOMORPHOLOGY </vt:lpstr>
      <vt:lpstr>INTRODUCTION:  • Earth's lithosphere is divided into mobile plates.  • Plate tectonics describes the distribution and motion of the plates.  Plate tectonics (from Greek τέκτων, tektōn "builder" or "mason") describes the large scale motions of Earth's lithosphere. The theory encompasses the older concepts of continental drift, developed during the ﬁrst half of the 20th century, and seaﬂoor spreading, understood during the 1960s.</vt:lpstr>
      <vt:lpstr> CONTINENTAL DRIFT:   • Alfred Wegener proposed the hypothesis that the continents  were once assembled together as a supercontinent he named  Pangaea.  • He noted that opposing coastlines were similar on opposite  sides of the Atlantic Ocean, mountains belts matched when  continents were reassembled, fossils matched between different  continents, and climate evidence suggested continents were once  in different locations.  • Wegener's observations supported his hypothesis but he could not  offer a suitable explanation for how the continents had moved around Earth. The concept of continental drift was proposed by Alfred Wegener. Wegener  suggested that the earth's continents once formed a single super-continent  landmass that he named Pangaea (Fig. 3). He suggested that Pangaea split  apart into its constituent continents about 200 million years ago and the continents "drifted" to their current positions. </vt:lpstr>
      <vt:lpstr>SEAFLOOR SPREADING:   The ocean floor varies considerably in depth. An oceanic ridge system can be traced around the world. The deepest parts of the ocean (~10 km) are trenches found along the margins of some continents or adjacent to volcanic island chains. Sea-floor spreading proposed that rising magma was forming new oceanic crust along the oceanic ridges, the ocean floor was moving away from the ridges, and that old crust was destroyed at oceanic trenches. When the concept of seafloor spreading was matched with Wegener’s earlier idea of continental drift, the new theory of plate tectonics was born . </vt:lpstr>
      <vt:lpstr>PLATE TECTONICS:  • Earth's lithosphere is divided into a series of major and minor mobile plates.  • Plates move at rates of centimeters per year.  • Plates may be composed of continental and/or oceanic lithosphere.  • The destruction of oceanic lithosphere below oceanic trenches explains the occurrence of earthquakes and volcanoes adjacent to trenches.   The theory of plate tectonics proposes that the lithosphere  is divided into eight major plates (North American, South American, Pacific, Nazca, Eurasian, African, Antarctic, and Indian-Australian) and several smaller plates (e.g., Arabian, Scotia, Juan de Fuca) that fit together like the pieces of a jigsaw puzzle . </vt:lpstr>
      <vt:lpstr>THE PRINCIPAL ELEMENTS IN THE THEORY OF PLATE TECTONICS:   The plates are in motion, moving away from ridges and toward trenches. Plates descend into the mantle below trenches in regions termed subduction zones. Plates typically contain both oceanic and continental lithosphere. Oceanic lithosphere is continually created and destroyed. Continental lithosphere cannot be destroyed but continents can be subdivided and assembled into supercontinents. Interactions at plate boundaries cause volcanic activity and earthquakes.  EARTHQUAKES AND VOLCANOES ARE ASSOCIATED WITH CONVERGENT PLATE BOUNDARIES:   The depth of earthquakes becomes progressively deeper underlying ocean trenches. Prior to the sea-floor spreading hypothesis there was no obvious explanation for the presence of these "Wadati-Benioff" zones. Earthquakes occur because of physical changes in the descending plate as it pushes into the asthenosphere. The oceanic lithosphere in the descending plate was heated to form magma which in turn generated volcanoes.  </vt:lpstr>
      <vt:lpstr>PowerPoint Presentation</vt:lpstr>
      <vt:lpstr>DIVERGENT BOUNDARIES:  Divergent boundaries occur where two plates slide apart  from each other. Ocean ridges and subduction zones are  boundaries between plates of lithosphere. A gap is created  when oceanic lithosphere separates along the oceanic ridge.  The gap is filled by magma that rises from the asthenos- phere. The magma cools and solidifies to create new oceanic  lithosphere. Mid-ocean ridges (e.g., Mid-Atlantic Ridge)  and active zones of rifting (such as Africa's Great Rift  Valley) are both examples of divergent boundaries. </vt:lpstr>
      <vt:lpstr>CONVERGENT PLATE BOUNDARIES:  Convergent boundaries (or active margins) occur where  two plates slide towards each other commonly forming  either a subduction zone (if one plate moves underneath  the other) or a continental collision (if the two plates  contain continental crust). Deep marine trenches are  typically associated with subduction zones. The subducting  slab contains many hydrous minerals, which release their  water on heating; this water then causes the mantle to melt,  producing volcanism. Examples of this are the Andes  mountain range in South America and the Japanese island arc.  Convergent boundaries come in three varieties depending upon the type of lithosphere that is juxtaposed across a subduction zone.  </vt:lpstr>
      <vt:lpstr>Oceanic Plate Vs. Oceanic Plate Convergence :  The older of the two plates descends into the subduction  zone when plates of oceanic lithosphere collide along a trench.  The descending plate carries water-filled sediments from the  ocean floor downward into the mantle. The presence of water  alters the physical and chemical conditions necessary for  melting and causes magma to form. The magma rises up through  the overriding oceanic plate, reaching the surface as a volcano. As the volcano grows, it may rise above sea level to form an island</vt:lpstr>
      <vt:lpstr>Oceanic Plate vs. Continental Plate Convergence:  When oceanic lithosphere collides with continental lithosphere,  the oceanic plate will descend into the subduction zone. Oceanic  lithosphere is denser than continental lithosphere and is therefore  consumed preferentially. Continental lithosphere is almost never  destroyed in subduction zones. </vt:lpstr>
      <vt:lpstr>Continental Plate vs. Continental Plate Convergence:   The tallest mountains in the world were formed (and continue  to grow) as a result of continental collision. The Himalayan  mountains mark the boundary between the Indian and Eurasian  plates . The collision of the plates began over 40 million years  ago when India smashed into the belly of Asia. Continental  lithosphere is relatively light and is deformed adjacent to  subduction zones rather than consumed. </vt:lpstr>
      <vt:lpstr>TRANSFORM PLATE BOUNDARIES:  Transform boundaries occur where plates slide or, perhaps more accurately, grind past each other along transform faults. The relative motion of the two plates is either  sinistral (left side toward the observer) or dextral (right side toward the observer). The San Andreas Fault in California is one example.</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CC1 - GEOTECTONICS AND GEOMORPHOLOGY</dc:title>
  <dc:creator>Jayanto Biswas</dc:creator>
  <cp:lastModifiedBy>Jayanto Biswas</cp:lastModifiedBy>
  <cp:revision>19</cp:revision>
  <dcterms:created xsi:type="dcterms:W3CDTF">2021-02-01T16:30:11Z</dcterms:created>
  <dcterms:modified xsi:type="dcterms:W3CDTF">2021-02-20T15:57:44Z</dcterms:modified>
</cp:coreProperties>
</file>